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7" r:id="rId2"/>
    <p:sldId id="272" r:id="rId3"/>
    <p:sldId id="292" r:id="rId4"/>
    <p:sldId id="273" r:id="rId5"/>
    <p:sldId id="274" r:id="rId6"/>
    <p:sldId id="275" r:id="rId7"/>
    <p:sldId id="277" r:id="rId8"/>
    <p:sldId id="291" r:id="rId9"/>
    <p:sldId id="278" r:id="rId10"/>
    <p:sldId id="279" r:id="rId11"/>
    <p:sldId id="281" r:id="rId12"/>
    <p:sldId id="280" r:id="rId13"/>
    <p:sldId id="282" r:id="rId14"/>
    <p:sldId id="283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82BA-E1D0-42E9-9DB8-E5A4B8B0C93F}" type="datetimeFigureOut">
              <a:rPr lang="en-CA" smtClean="0"/>
              <a:pPr/>
              <a:t>04/05/2021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16487-C7F1-476B-AB34-B77C96FB47E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844824"/>
            <a:ext cx="444833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Listeria</a:t>
            </a:r>
            <a:endParaRPr lang="en-CA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Corynebacterium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Propionibacterium</a:t>
            </a: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3600" b="1" i="1" dirty="0" err="1" smtClean="0">
                <a:latin typeface="Times New Roman" pitchFamily="18" charset="0"/>
                <a:cs typeface="Times New Roman" pitchFamily="18" charset="0"/>
              </a:rPr>
              <a:t>Erysipelothrix</a:t>
            </a:r>
            <a:endParaRPr lang="en-CA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CA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3600" b="1" i="1" dirty="0" err="1" smtClean="0">
                <a:latin typeface="Times New Roman" pitchFamily="18" charset="0"/>
                <a:cs typeface="Times New Roman" pitchFamily="18" charset="0"/>
              </a:rPr>
              <a:t>Actinomycetes</a:t>
            </a:r>
            <a:endParaRPr lang="en-CA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7667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Aerobic </a:t>
            </a:r>
            <a:r>
              <a:rPr lang="en-CA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Nonspore</a:t>
            </a:r>
            <a:r>
              <a:rPr lang="en-C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-Forming Gram-Positive Bacilli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941819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isolate should be subjected to testing for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toxigenicity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there are several methods, as follows: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812880"/>
            <a:ext cx="84969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342900" indent="-342900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Method  1:</a:t>
            </a:r>
          </a:p>
          <a:p>
            <a:pPr marL="342900" indent="-342900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A filter paper disk containing antitoxin (10 IU/disk) is placed on an agar plate. The cultures to be tested for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toxigenicity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are spot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innoculated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7–9 mm away from the disk. After 48 hours of incubation, the antitoxin diffusing from the paper disk has precipitated the toxin diffusing from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toxigenic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cultures and has resulted in precipitin bands between the disk and the bacterial growth. This is the modified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Elek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method described by the WHO Diphtheria Reference Unit.</a:t>
            </a:r>
          </a:p>
          <a:p>
            <a:pPr marL="342900" indent="-342900"/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7704" y="262389"/>
            <a:ext cx="555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and lab tests. Cont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496" y="5156026"/>
            <a:ext cx="19050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48478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Method 2:</a:t>
            </a:r>
          </a:p>
          <a:p>
            <a:pPr marL="342900" indent="-342900"/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Polymerase chain reaction-based methods have been described for detection of the diphtheria toxin gene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tox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PCR assays for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tox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can also be used directly on patient specimens before culture results are available. A positive culture confirms a positive PCR assay. A negative culture following antibiotic therapy along with a positive PCR assay suggests that the patient probably has diphtheria.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23728" y="262389"/>
            <a:ext cx="555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and lab tests. Cont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052737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Enzyme-linked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immunosorbent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assays can be used to detect diphtheria toxin from clinical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isolates.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immunochromographic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strip assay allows detection of diphtheria toxin in a matter of hours. This assay is highly sensitive.</a:t>
            </a:r>
          </a:p>
          <a:p>
            <a:pPr marL="342900" indent="-342900">
              <a:buFont typeface="+mj-lt"/>
              <a:buAutoNum type="arabicPeriod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injecting two guinea pigs with the emulsified isolate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62389"/>
            <a:ext cx="5557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and lab tests. Cont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412776"/>
            <a:ext cx="841608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err="1" smtClean="0"/>
              <a:t>AntiMicrobial</a:t>
            </a:r>
            <a:r>
              <a:rPr lang="en-US" sz="2400" dirty="0" smtClean="0"/>
              <a:t> drugs (penicillin, erythromycin) inhibit the growth</a:t>
            </a:r>
          </a:p>
          <a:p>
            <a:r>
              <a:rPr lang="en-US" sz="2400" dirty="0" smtClean="0"/>
              <a:t>  of diphtheria bacilli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Early administration of specific antitoxin against the toxin formed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by the organisms at their site of entry and multiplication.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79712" y="332656"/>
            <a:ext cx="5690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Preventation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Immunization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CA" dirty="0" smtClean="0"/>
              <a:t>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Active immunization in childhood with diphtheria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toxoid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yields antitoxin levels that are generally adequate until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adulthood. </a:t>
            </a:r>
          </a:p>
          <a:p>
            <a:pPr>
              <a:buFont typeface="Wingdings" pitchFamily="2" charset="2"/>
              <a:buChar char="§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Young adults should be given boosters of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toxoid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 principal aims of prevention are to limit the distribution of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toxigenic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diphtheria bacilli in the population and to maintain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as high a level of active immunization as possible.</a:t>
            </a:r>
          </a:p>
          <a:p>
            <a:pPr>
              <a:buFont typeface="Wingdings" pitchFamily="2" charset="2"/>
              <a:buChar char="§"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582341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A filtrate of broth culture of a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toxigenic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strain is treated with 0.3% formalin and incubated at 37°C until toxicity has disappeared. This </a:t>
            </a:r>
            <a:r>
              <a:rPr lang="en-CA" sz="2400" b="1" dirty="0" smtClean="0">
                <a:latin typeface="Times New Roman" pitchFamily="18" charset="0"/>
                <a:cs typeface="Times New Roman" pitchFamily="18" charset="0"/>
              </a:rPr>
              <a:t>fluid </a:t>
            </a:r>
            <a:r>
              <a:rPr lang="en-CA" sz="2400" b="1" dirty="0" err="1" smtClean="0"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is purified and standardized in flocculating units (Lf doses). Fluid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toxoids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prepared as above are adsorbed onto aluminum hydroxide or aluminum phosphate. This material remains longer in a depot after injection and is a better antigen. Such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toxoids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are commonly combined with tetanus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(Td) and sometimes with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pertussis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vaccine (DPT or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DaPT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) as a single injection to be used in initial immunization of children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476672"/>
            <a:ext cx="3704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preparation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 descr="mk:@MSITStore:C:\Users\nidham\Desktop\Jawetz,%20Melnick,%20&amp;%20Adelberg's%20Medical%20Microbiology,%2025th%202010,%20Pg.CHM::/III.%20Bacteriology/12.%20Aerobic%20Nonspore-Forming%20Gram-Positive%20Bacilli%20-%20Corynebacterium,%20Listeria,%20Erysipelothrix,%20Actinomycetes,%20and%20Related%20Pathogens_files/mulower.gi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539552" y="1196752"/>
            <a:ext cx="824440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Corynebacteria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are 0.5–1 m in diameter and several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micrometers long. Characteristically, they possess irregular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swellings at one end that give them the "club-shaped“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appearance </a:t>
            </a:r>
          </a:p>
          <a:p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Irregularly distributed within the rod (often near the poles) are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granules staining deeply with aniline dyes (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metachromatic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granules) that give the rod a beaded appearance. Individual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corynebacteria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in stained smears tend to lie parallel or at acute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angles to one another. 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32656"/>
            <a:ext cx="4932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Genus: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Corynebacterium</a:t>
            </a:r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Species: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diphtheriae</a:t>
            </a:r>
            <a:endParaRPr lang="en-CA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5013176"/>
            <a:ext cx="2689121" cy="178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2221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Diphtheria bacilli are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pleomorphic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non-capsulate, non-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sporing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Gram-positive rods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morphology varies, even within one strain, depending 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the age of the culture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420888"/>
            <a:ext cx="37040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Typing of diphtheria bacilli: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Serotyping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Bacteriophage</a:t>
            </a:r>
            <a:r>
              <a:rPr lang="en-US" sz="2400" dirty="0" smtClean="0"/>
              <a:t> typing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Bacteriocin</a:t>
            </a:r>
            <a:r>
              <a:rPr lang="en-US" sz="2400" dirty="0" smtClean="0"/>
              <a:t> typing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221088"/>
            <a:ext cx="57077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Possess three distinct antigens;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deep-seated antigen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heat-labile protein (K antigen)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heat –stable polysaccharide (O antigen)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7976" y="188640"/>
            <a:ext cx="3570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Culture &amp; Growth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79662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en-C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C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Loeffler</a:t>
            </a:r>
            <a:r>
              <a:rPr lang="en-C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serum medium,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Corynebacteria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grow much more readily than other respiratory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organisms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064" y="2867452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CA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On blood agar, 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colonies are small, granular,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and gray, with irregular edges, and may have small zones of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hemolysis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45162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	* </a:t>
            </a:r>
            <a:r>
              <a:rPr lang="en-C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 agar containing potassium </a:t>
            </a:r>
            <a:r>
              <a:rPr lang="en-C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tellurite</a:t>
            </a:r>
            <a:r>
              <a:rPr lang="en-C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the colonies are brown to black with a brown-black halo because the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tellurite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is reduced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intracellularly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(staphylococci and streptococci can also produce black colonies).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764704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and other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corynebacteria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grow aerobically on most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ordinary laboratory media: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412776"/>
            <a:ext cx="1080631" cy="76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733256"/>
            <a:ext cx="1274930" cy="101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1696740"/>
            <a:ext cx="84249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Three biotypes of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have been widely recognized: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gravis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: large colonies, grey-black, small zone </a:t>
            </a:r>
            <a:r>
              <a:rPr lang="en-CA" sz="2400" smtClean="0">
                <a:latin typeface="Times New Roman" pitchFamily="18" charset="0"/>
                <a:cs typeface="Times New Roman" pitchFamily="18" charset="0"/>
              </a:rPr>
              <a:t>of haemolysis</a:t>
            </a:r>
            <a:endParaRPr lang="en-CA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mitis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: smaller convex, grey-black soft colonies,  small zone of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Hae</a:t>
            </a:r>
            <a:endParaRPr lang="en-CA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intermedius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: the smallest grey-black colonies</a:t>
            </a:r>
          </a:p>
          <a:p>
            <a:pPr>
              <a:buFont typeface="Arial" pitchFamily="34" charset="0"/>
              <a:buChar char="•"/>
            </a:pP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These variants have been classified on the basis of growth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characteristics such as: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* colony morphology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* biochemical reactions, 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* and severity of disease produced by infection. </a:t>
            </a:r>
            <a:endParaRPr lang="en-C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260648"/>
            <a:ext cx="265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841350"/>
            <a:ext cx="838842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occurs in the respiratory tract, in wounds, or on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skin of infected persons or normal carriers.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It is spread by droplets or by contact to susceptible individuals; the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bacilli then grow on mucous membranes or in skin abrasions, and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hose that are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toxigenic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start producing toxin.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* Invasion			*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Toxigenesis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toxin :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is a heat-labile polypeptide that can be lethal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in a dose of 0.1 g/kg.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vitro production depends 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*Concentration of Iron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*Osmotic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pressure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	*Amino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acid concentration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*pH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*Availability of suitable carbon and nitrogen sources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AutoShape 2" descr="mk:@MSITStore:C:\Users\nidham\Desktop\Jawetz,%20Melnick,%20&amp;%20Adelberg's%20Medical%20Microbiology,%2025th%202010,%20Pg.CHM::/III.%20Bacteriology/12.%20Aerobic%20Nonspore-Forming%20Gram-Positive%20Bacilli%20-%20Corynebacterium,%20Listeria,%20Erysipelothrix,%20Actinomycetes,%20and%20Related%20Pathogens_files/mulower.gif"/>
          <p:cNvSpPr>
            <a:spLocks noChangeAspect="1" noChangeArrowheads="1"/>
          </p:cNvSpPr>
          <p:nvPr/>
        </p:nvSpPr>
        <p:spPr bwMode="auto">
          <a:xfrm>
            <a:off x="2984500" y="4968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075" name="AutoShape 3" descr="mk:@MSITStore:C:\Users\nidham\Desktop\Jawetz,%20Melnick,%20&amp;%20Adelberg's%20Medical%20Microbiology,%2025th%202010,%20Pg.CHM::/III.%20Bacteriology/12.%20Aerobic%20Nonspore-Forming%20Gram-Positive%20Bacilli%20-%20Corynebacterium,%20Listeria,%20Erysipelothrix,%20Actinomycetes,%20and%20Related%20Pathogens_files/mulower.gif"/>
          <p:cNvSpPr>
            <a:spLocks noChangeAspect="1" noChangeArrowheads="1"/>
          </p:cNvSpPr>
          <p:nvPr/>
        </p:nvSpPr>
        <p:spPr bwMode="auto">
          <a:xfrm>
            <a:off x="9934575" y="4968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492" y="1484784"/>
            <a:ext cx="8757526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respiratory tract: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Diphtheria toxin  cause a grayish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pseudomembrane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 over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tonsils, pharynx, or larynx.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wound or skin: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Diphtheria occur in the tropics and the virulence of diphtheria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bacilli is due to: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*Capacity of establish infection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*growing rapidly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*Then quickly elaborating toxin 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that is effectively absorbed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15302" y="334397"/>
            <a:ext cx="265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54" y="75431"/>
            <a:ext cx="36385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7680" y="188640"/>
            <a:ext cx="4114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933056"/>
            <a:ext cx="2815580" cy="202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860032" y="6021288"/>
            <a:ext cx="3367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A diphtheria skin lesion on the leg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283696" y="3995772"/>
            <a:ext cx="3352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Pseudomembrane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over the tonsils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3429000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Albert’s stain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62389"/>
            <a:ext cx="444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 and lab tests</a:t>
            </a:r>
            <a:endParaRPr lang="en-C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80728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Swabs from the nose, throat, or other suspected lesions must be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obtained before antimicrobial drugs are administered. </a:t>
            </a:r>
          </a:p>
          <a:p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Smears stained with alkaline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methylene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blue or Gram stain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show beaded rods in typical arrangement.</a:t>
            </a:r>
          </a:p>
          <a:p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Specimens should be inoculated to a blood agar plate (to rule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out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hemolytic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streptococci), a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Loeffler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slant, and a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tellurite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plate (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cystine-tellurite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agar or modified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Tinsdale's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medium)</a:t>
            </a:r>
          </a:p>
          <a:p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Incubate at 37°C. In 12–18 hours, the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Loeffler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slant may yield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organisms of typical "diphtheria-like" morphology. In 36–48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hours, the colonies on </a:t>
            </a:r>
            <a:r>
              <a:rPr lang="en-CA" sz="2400" dirty="0" err="1" smtClean="0">
                <a:latin typeface="Times New Roman" pitchFamily="18" charset="0"/>
                <a:cs typeface="Times New Roman" pitchFamily="18" charset="0"/>
              </a:rPr>
              <a:t>tellurite</a:t>
            </a:r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medium are sufficiently definite</a:t>
            </a:r>
          </a:p>
          <a:p>
            <a:r>
              <a:rPr lang="en-CA" sz="2400" dirty="0" smtClean="0">
                <a:latin typeface="Times New Roman" pitchFamily="18" charset="0"/>
                <a:cs typeface="Times New Roman" pitchFamily="18" charset="0"/>
              </a:rPr>
              <a:t>   for recognition of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CA" sz="2400" i="1" dirty="0" err="1" smtClean="0"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C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2903</TotalTime>
  <Words>902</Words>
  <Application>Microsoft Office PowerPoint</Application>
  <PresentationFormat>On-screen Show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nidham</dc:creator>
  <cp:lastModifiedBy>Toshiba7</cp:lastModifiedBy>
  <cp:revision>181</cp:revision>
  <dcterms:created xsi:type="dcterms:W3CDTF">2011-11-15T06:39:53Z</dcterms:created>
  <dcterms:modified xsi:type="dcterms:W3CDTF">2021-05-03T22:07:35Z</dcterms:modified>
</cp:coreProperties>
</file>